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lasio"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C"/>
    <a:srgbClr val="46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367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846CF-F164-129E-F580-57F207900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83833-6EC5-ECA4-6361-E8ECA58F23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9E9B1-82C4-AC43-D83B-E4143AF352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F89903-5199-E07D-8202-C4D6F1570403}"/>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12687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8878"/>
            <a:ext cx="7354372"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Student Management System</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 Console-Based Java and Hibernate Project</a:t>
            </a:r>
            <a:endParaRPr lang="en-US" sz="1750" dirty="0"/>
          </a:p>
        </p:txBody>
      </p:sp>
      <p:sp>
        <p:nvSpPr>
          <p:cNvPr id="5" name="Rectangle 4">
            <a:extLst>
              <a:ext uri="{FF2B5EF4-FFF2-40B4-BE49-F238E27FC236}">
                <a16:creationId xmlns:a16="http://schemas.microsoft.com/office/drawing/2014/main" id="{B755F892-FC34-4EFB-D76D-58D1B01FC7C6}"/>
              </a:ext>
            </a:extLst>
          </p:cNvPr>
          <p:cNvSpPr/>
          <p:nvPr/>
        </p:nvSpPr>
        <p:spPr>
          <a:xfrm>
            <a:off x="12575360" y="7789762"/>
            <a:ext cx="1956121" cy="358815"/>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1">
            <a:extLst>
              <a:ext uri="{FF2B5EF4-FFF2-40B4-BE49-F238E27FC236}">
                <a16:creationId xmlns:a16="http://schemas.microsoft.com/office/drawing/2014/main" id="{6D5F54F0-9B42-8CB3-DA24-C92806F5DEB8}"/>
              </a:ext>
            </a:extLst>
          </p:cNvPr>
          <p:cNvSpPr/>
          <p:nvPr/>
        </p:nvSpPr>
        <p:spPr>
          <a:xfrm>
            <a:off x="6280190" y="7226098"/>
            <a:ext cx="7556421" cy="362903"/>
          </a:xfrm>
          <a:prstGeom prst="rect">
            <a:avLst/>
          </a:prstGeom>
          <a:noFill/>
          <a:ln/>
        </p:spPr>
        <p:txBody>
          <a:bodyPr wrap="none" lIns="0" tIns="0" rIns="0" bIns="0" rtlCol="0" anchor="t"/>
          <a:lstStyle/>
          <a:p>
            <a:pPr>
              <a:lnSpc>
                <a:spcPts val="2850"/>
              </a:lnSpc>
            </a:pPr>
            <a:r>
              <a:rPr lang="en-US" sz="2000" b="1" dirty="0">
                <a:solidFill>
                  <a:schemeClr val="bg2">
                    <a:lumMod val="90000"/>
                  </a:schemeClr>
                </a:solidFill>
              </a:rPr>
              <a:t>Presented by:  </a:t>
            </a:r>
            <a:r>
              <a:rPr lang="en-US" sz="2000" b="1" u="sng" dirty="0">
                <a:solidFill>
                  <a:schemeClr val="bg2">
                    <a:lumMod val="90000"/>
                  </a:schemeClr>
                </a:solidFill>
              </a:rPr>
              <a:t>Amarjeet Mistri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FAC72-436F-84F7-51B7-0CD9AC85480F}"/>
            </a:ext>
          </a:extLst>
        </p:cNvPr>
        <p:cNvGrpSpPr/>
        <p:nvPr/>
      </p:nvGrpSpPr>
      <p:grpSpPr>
        <a:xfrm>
          <a:off x="0" y="0"/>
          <a:ext cx="0" cy="0"/>
          <a:chOff x="0" y="0"/>
          <a:chExt cx="0" cy="0"/>
        </a:xfrm>
      </p:grpSpPr>
      <p:sp>
        <p:nvSpPr>
          <p:cNvPr id="5" name="Shape 2">
            <a:extLst>
              <a:ext uri="{FF2B5EF4-FFF2-40B4-BE49-F238E27FC236}">
                <a16:creationId xmlns:a16="http://schemas.microsoft.com/office/drawing/2014/main" id="{AC76CDB0-4D74-B517-809D-741BA08A87AD}"/>
              </a:ext>
            </a:extLst>
          </p:cNvPr>
          <p:cNvSpPr/>
          <p:nvPr/>
        </p:nvSpPr>
        <p:spPr>
          <a:xfrm>
            <a:off x="4636585" y="2589490"/>
            <a:ext cx="30480" cy="3050619"/>
          </a:xfrm>
          <a:prstGeom prst="rect">
            <a:avLst/>
          </a:prstGeom>
          <a:solidFill>
            <a:srgbClr val="C49F8C"/>
          </a:solidFill>
          <a:ln/>
        </p:spPr>
        <p:txBody>
          <a:bodyPr/>
          <a:lstStyle/>
          <a:p>
            <a:endParaRPr lang="en-US"/>
          </a:p>
        </p:txBody>
      </p:sp>
      <p:sp>
        <p:nvSpPr>
          <p:cNvPr id="6" name="Rectangle 5">
            <a:extLst>
              <a:ext uri="{FF2B5EF4-FFF2-40B4-BE49-F238E27FC236}">
                <a16:creationId xmlns:a16="http://schemas.microsoft.com/office/drawing/2014/main" id="{9B6E5192-3435-D195-F4B5-5624BCCAA237}"/>
              </a:ext>
            </a:extLst>
          </p:cNvPr>
          <p:cNvSpPr/>
          <p:nvPr/>
        </p:nvSpPr>
        <p:spPr>
          <a:xfrm>
            <a:off x="12575360" y="7789762"/>
            <a:ext cx="1956121" cy="358815"/>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4BF2D6-940A-9B82-77C0-5AF64713D0E9}"/>
              </a:ext>
            </a:extLst>
          </p:cNvPr>
          <p:cNvSpPr txBox="1"/>
          <p:nvPr/>
        </p:nvSpPr>
        <p:spPr>
          <a:xfrm>
            <a:off x="4943161" y="2917817"/>
            <a:ext cx="4744077" cy="2215991"/>
          </a:xfrm>
          <a:prstGeom prst="rect">
            <a:avLst/>
          </a:prstGeom>
          <a:noFill/>
        </p:spPr>
        <p:txBody>
          <a:bodyPr wrap="square" rtlCol="0">
            <a:spAutoFit/>
          </a:bodyPr>
          <a:lstStyle/>
          <a:p>
            <a:r>
              <a:rPr lang="en-US" sz="13800" dirty="0">
                <a:solidFill>
                  <a:schemeClr val="bg2">
                    <a:lumMod val="90000"/>
                  </a:schemeClr>
                </a:solidFill>
              </a:rPr>
              <a:t>Q &amp; A</a:t>
            </a:r>
          </a:p>
        </p:txBody>
      </p:sp>
      <p:sp>
        <p:nvSpPr>
          <p:cNvPr id="9" name="Shape 2">
            <a:extLst>
              <a:ext uri="{FF2B5EF4-FFF2-40B4-BE49-F238E27FC236}">
                <a16:creationId xmlns:a16="http://schemas.microsoft.com/office/drawing/2014/main" id="{A293CFBC-A4A4-AD40-88EC-589588853B69}"/>
              </a:ext>
            </a:extLst>
          </p:cNvPr>
          <p:cNvSpPr/>
          <p:nvPr/>
        </p:nvSpPr>
        <p:spPr>
          <a:xfrm>
            <a:off x="9963334" y="2589490"/>
            <a:ext cx="30480" cy="3050619"/>
          </a:xfrm>
          <a:prstGeom prst="rect">
            <a:avLst/>
          </a:prstGeom>
          <a:solidFill>
            <a:srgbClr val="C49F8C"/>
          </a:solidFill>
          <a:ln/>
        </p:spPr>
        <p:txBody>
          <a:bodyPr/>
          <a:lstStyle/>
          <a:p>
            <a:endParaRPr lang="en-US"/>
          </a:p>
        </p:txBody>
      </p:sp>
      <p:sp>
        <p:nvSpPr>
          <p:cNvPr id="11" name="TextBox 10">
            <a:extLst>
              <a:ext uri="{FF2B5EF4-FFF2-40B4-BE49-F238E27FC236}">
                <a16:creationId xmlns:a16="http://schemas.microsoft.com/office/drawing/2014/main" id="{8229023D-3D23-DF2C-130E-9765CFE73F3A}"/>
              </a:ext>
            </a:extLst>
          </p:cNvPr>
          <p:cNvSpPr txBox="1"/>
          <p:nvPr/>
        </p:nvSpPr>
        <p:spPr>
          <a:xfrm>
            <a:off x="11803669" y="7784503"/>
            <a:ext cx="2826731" cy="369332"/>
          </a:xfrm>
          <a:prstGeom prst="rect">
            <a:avLst/>
          </a:prstGeom>
          <a:noFill/>
        </p:spPr>
        <p:txBody>
          <a:bodyPr wrap="square">
            <a:spAutoFit/>
          </a:bodyPr>
          <a:lstStyle/>
          <a:p>
            <a:r>
              <a:rPr lang="en-US" b="1" dirty="0">
                <a:solidFill>
                  <a:schemeClr val="bg2">
                    <a:lumMod val="90000"/>
                  </a:schemeClr>
                </a:solidFill>
              </a:rPr>
              <a:t>Project By</a:t>
            </a:r>
            <a:r>
              <a:rPr lang="en-US" dirty="0">
                <a:solidFill>
                  <a:schemeClr val="bg2">
                    <a:lumMod val="90000"/>
                  </a:schemeClr>
                </a:solidFill>
              </a:rPr>
              <a:t>: </a:t>
            </a:r>
            <a:r>
              <a:rPr lang="en-US" b="1" dirty="0">
                <a:solidFill>
                  <a:schemeClr val="bg2">
                    <a:lumMod val="90000"/>
                  </a:schemeClr>
                </a:solidFill>
              </a:rPr>
              <a:t>Amarjeet Mistri </a:t>
            </a:r>
          </a:p>
        </p:txBody>
      </p:sp>
    </p:spTree>
    <p:extLst>
      <p:ext uri="{BB962C8B-B14F-4D97-AF65-F5344CB8AC3E}">
        <p14:creationId xmlns:p14="http://schemas.microsoft.com/office/powerpoint/2010/main" val="25563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01954"/>
            <a:ext cx="7538204"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Project Overview &amp; Objectives</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Overview</a:t>
            </a:r>
            <a:endParaRPr lang="en-US" sz="2200" dirty="0"/>
          </a:p>
        </p:txBody>
      </p:sp>
      <p:sp>
        <p:nvSpPr>
          <p:cNvPr id="4" name="Text 2"/>
          <p:cNvSpPr/>
          <p:nvPr/>
        </p:nvSpPr>
        <p:spPr>
          <a:xfrm>
            <a:off x="793790" y="4158853"/>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 console-based application designed to efficiently manage student, course, and fee data. Developed using Java and Hibernate, it provides a robust and reliable system for educational institutions.</a:t>
            </a:r>
            <a:endParaRPr lang="en-US" sz="1750" dirty="0"/>
          </a:p>
        </p:txBody>
      </p:sp>
      <p:sp>
        <p:nvSpPr>
          <p:cNvPr id="5" name="Text 3"/>
          <p:cNvSpPr/>
          <p:nvPr/>
        </p:nvSpPr>
        <p:spPr>
          <a:xfrm>
            <a:off x="7599521"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Objectives</a:t>
            </a:r>
            <a:endParaRPr lang="en-US" sz="2200" dirty="0"/>
          </a:p>
        </p:txBody>
      </p:sp>
      <p:sp>
        <p:nvSpPr>
          <p:cNvPr id="6" name="Text 4"/>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Streamline student data management.</a:t>
            </a:r>
            <a:endParaRPr lang="en-US" sz="1750" dirty="0"/>
          </a:p>
        </p:txBody>
      </p:sp>
      <p:sp>
        <p:nvSpPr>
          <p:cNvPr id="7" name="Text 5"/>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Automate course and fee tracking.</a:t>
            </a:r>
            <a:endParaRPr lang="en-US" sz="1750" dirty="0"/>
          </a:p>
        </p:txBody>
      </p:sp>
      <p:sp>
        <p:nvSpPr>
          <p:cNvPr id="8" name="Text 6"/>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Provide a user-friendly console interface.</a:t>
            </a:r>
            <a:endParaRPr lang="en-US" sz="1750" dirty="0"/>
          </a:p>
        </p:txBody>
      </p:sp>
      <p:sp>
        <p:nvSpPr>
          <p:cNvPr id="9" name="Text 7"/>
          <p:cNvSpPr/>
          <p:nvPr/>
        </p:nvSpPr>
        <p:spPr>
          <a:xfrm>
            <a:off x="7599521"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Ensure data persistence and integrity.</a:t>
            </a:r>
            <a:endParaRPr lang="en-US" sz="1750" dirty="0"/>
          </a:p>
        </p:txBody>
      </p:sp>
      <p:sp>
        <p:nvSpPr>
          <p:cNvPr id="10" name="Rectangle 9">
            <a:extLst>
              <a:ext uri="{FF2B5EF4-FFF2-40B4-BE49-F238E27FC236}">
                <a16:creationId xmlns:a16="http://schemas.microsoft.com/office/drawing/2014/main" id="{642086DD-28D6-A380-1271-6F8EB24DE0E7}"/>
              </a:ext>
            </a:extLst>
          </p:cNvPr>
          <p:cNvSpPr/>
          <p:nvPr/>
        </p:nvSpPr>
        <p:spPr>
          <a:xfrm>
            <a:off x="12575360" y="7789762"/>
            <a:ext cx="1956121" cy="358815"/>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30814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Technologies Used</a:t>
            </a:r>
            <a:endParaRPr lang="en-US" sz="4450" dirty="0"/>
          </a:p>
        </p:txBody>
      </p:sp>
      <p:pic>
        <p:nvPicPr>
          <p:cNvPr id="4" name="Image 1" descr="preencoded.png"/>
          <p:cNvPicPr>
            <a:picLocks noChangeAspect="1"/>
          </p:cNvPicPr>
          <p:nvPr/>
        </p:nvPicPr>
        <p:blipFill>
          <a:blip r:embed="rId4"/>
          <a:stretch>
            <a:fillRect/>
          </a:stretch>
        </p:blipFill>
        <p:spPr>
          <a:xfrm>
            <a:off x="4451390" y="2357080"/>
            <a:ext cx="680442" cy="680442"/>
          </a:xfrm>
          <a:prstGeom prst="rect">
            <a:avLst/>
          </a:prstGeom>
        </p:spPr>
      </p:pic>
      <p:sp>
        <p:nvSpPr>
          <p:cNvPr id="5" name="Text 1"/>
          <p:cNvSpPr/>
          <p:nvPr/>
        </p:nvSpPr>
        <p:spPr>
          <a:xfrm>
            <a:off x="4451390" y="33210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Java</a:t>
            </a:r>
            <a:endParaRPr lang="en-US" sz="2200" dirty="0"/>
          </a:p>
        </p:txBody>
      </p:sp>
      <p:sp>
        <p:nvSpPr>
          <p:cNvPr id="6" name="Text 2"/>
          <p:cNvSpPr/>
          <p:nvPr/>
        </p:nvSpPr>
        <p:spPr>
          <a:xfrm>
            <a:off x="4451390" y="3811429"/>
            <a:ext cx="4550807"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Core programming language for application logic.</a:t>
            </a:r>
            <a:endParaRPr lang="en-US" sz="1750" dirty="0"/>
          </a:p>
        </p:txBody>
      </p:sp>
      <p:pic>
        <p:nvPicPr>
          <p:cNvPr id="7" name="Image 2" descr="preencoded.png"/>
          <p:cNvPicPr>
            <a:picLocks noChangeAspect="1"/>
          </p:cNvPicPr>
          <p:nvPr/>
        </p:nvPicPr>
        <p:blipFill>
          <a:blip r:embed="rId5"/>
          <a:stretch>
            <a:fillRect/>
          </a:stretch>
        </p:blipFill>
        <p:spPr>
          <a:xfrm>
            <a:off x="9285684" y="2357080"/>
            <a:ext cx="680442" cy="680442"/>
          </a:xfrm>
          <a:prstGeom prst="rect">
            <a:avLst/>
          </a:prstGeom>
        </p:spPr>
      </p:pic>
      <p:sp>
        <p:nvSpPr>
          <p:cNvPr id="8" name="Text 3"/>
          <p:cNvSpPr/>
          <p:nvPr/>
        </p:nvSpPr>
        <p:spPr>
          <a:xfrm>
            <a:off x="9285684" y="33210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Hibernate</a:t>
            </a:r>
            <a:endParaRPr lang="en-US" sz="2200" dirty="0"/>
          </a:p>
        </p:txBody>
      </p:sp>
      <p:sp>
        <p:nvSpPr>
          <p:cNvPr id="9" name="Text 4"/>
          <p:cNvSpPr/>
          <p:nvPr/>
        </p:nvSpPr>
        <p:spPr>
          <a:xfrm>
            <a:off x="9285684" y="3811429"/>
            <a:ext cx="4550926"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ORM framework for seamless database interaction.</a:t>
            </a:r>
            <a:endParaRPr lang="en-US" sz="1750" dirty="0"/>
          </a:p>
        </p:txBody>
      </p:sp>
      <p:pic>
        <p:nvPicPr>
          <p:cNvPr id="10" name="Image 3" descr="preencoded.png"/>
          <p:cNvPicPr>
            <a:picLocks noChangeAspect="1"/>
          </p:cNvPicPr>
          <p:nvPr/>
        </p:nvPicPr>
        <p:blipFill>
          <a:blip r:embed="rId6"/>
          <a:stretch>
            <a:fillRect/>
          </a:stretch>
        </p:blipFill>
        <p:spPr>
          <a:xfrm>
            <a:off x="4451390" y="5206245"/>
            <a:ext cx="680442" cy="680442"/>
          </a:xfrm>
          <a:prstGeom prst="rect">
            <a:avLst/>
          </a:prstGeom>
        </p:spPr>
      </p:pic>
      <p:sp>
        <p:nvSpPr>
          <p:cNvPr id="11" name="Text 5"/>
          <p:cNvSpPr/>
          <p:nvPr/>
        </p:nvSpPr>
        <p:spPr>
          <a:xfrm>
            <a:off x="4451390" y="60681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MySQL</a:t>
            </a:r>
            <a:endParaRPr lang="en-US" sz="2200" dirty="0"/>
          </a:p>
        </p:txBody>
      </p:sp>
      <p:sp>
        <p:nvSpPr>
          <p:cNvPr id="12" name="Text 6"/>
          <p:cNvSpPr/>
          <p:nvPr/>
        </p:nvSpPr>
        <p:spPr>
          <a:xfrm>
            <a:off x="4451390" y="6558558"/>
            <a:ext cx="4550807"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Relational database for data storage.</a:t>
            </a:r>
            <a:endParaRPr lang="en-US" sz="1750" dirty="0"/>
          </a:p>
        </p:txBody>
      </p:sp>
      <p:sp>
        <p:nvSpPr>
          <p:cNvPr id="13" name="Rectangle 12">
            <a:extLst>
              <a:ext uri="{FF2B5EF4-FFF2-40B4-BE49-F238E27FC236}">
                <a16:creationId xmlns:a16="http://schemas.microsoft.com/office/drawing/2014/main" id="{CD44EA84-F347-0154-DD62-8B0DD26CABB0}"/>
              </a:ext>
            </a:extLst>
          </p:cNvPr>
          <p:cNvSpPr/>
          <p:nvPr/>
        </p:nvSpPr>
        <p:spPr>
          <a:xfrm>
            <a:off x="12575360" y="7789762"/>
            <a:ext cx="1956121" cy="358815"/>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81526" y="614482"/>
            <a:ext cx="9088755" cy="697825"/>
          </a:xfrm>
          <a:prstGeom prst="rect">
            <a:avLst/>
          </a:prstGeom>
          <a:noFill/>
          <a:ln/>
        </p:spPr>
        <p:txBody>
          <a:bodyPr wrap="none" lIns="0" tIns="0" rIns="0" bIns="0" rtlCol="0" anchor="t"/>
          <a:lstStyle/>
          <a:p>
            <a:pPr marL="0" indent="0" algn="l">
              <a:lnSpc>
                <a:spcPts val="5450"/>
              </a:lnSpc>
              <a:buNone/>
            </a:pPr>
            <a:r>
              <a:rPr lang="en-US" sz="4350" dirty="0">
                <a:solidFill>
                  <a:srgbClr val="D8B6A4"/>
                </a:solidFill>
                <a:latin typeface="Gelasio" pitchFamily="34" charset="0"/>
                <a:ea typeface="Gelasio" pitchFamily="34" charset="-122"/>
                <a:cs typeface="Gelasio" pitchFamily="34" charset="-120"/>
              </a:rPr>
              <a:t>Project Architecture: Layered Design</a:t>
            </a:r>
            <a:endParaRPr lang="en-US" sz="4350" dirty="0"/>
          </a:p>
        </p:txBody>
      </p:sp>
      <p:sp>
        <p:nvSpPr>
          <p:cNvPr id="4" name="Text 1"/>
          <p:cNvSpPr/>
          <p:nvPr/>
        </p:nvSpPr>
        <p:spPr>
          <a:xfrm>
            <a:off x="781526" y="1647230"/>
            <a:ext cx="9409748" cy="357307"/>
          </a:xfrm>
          <a:prstGeom prst="rect">
            <a:avLst/>
          </a:prstGeom>
          <a:noFill/>
          <a:ln/>
        </p:spPr>
        <p:txBody>
          <a:bodyPr wrap="non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The system employs a layered architecture for modularity and maintainability.</a:t>
            </a:r>
            <a:endParaRPr lang="en-US" sz="1750" dirty="0"/>
          </a:p>
        </p:txBody>
      </p:sp>
      <p:pic>
        <p:nvPicPr>
          <p:cNvPr id="5" name="Image 1" descr="preencoded.png"/>
          <p:cNvPicPr>
            <a:picLocks noChangeAspect="1"/>
          </p:cNvPicPr>
          <p:nvPr/>
        </p:nvPicPr>
        <p:blipFill>
          <a:blip r:embed="rId4"/>
          <a:stretch>
            <a:fillRect/>
          </a:stretch>
        </p:blipFill>
        <p:spPr>
          <a:xfrm>
            <a:off x="781526" y="2255758"/>
            <a:ext cx="1116449" cy="1339810"/>
          </a:xfrm>
          <a:prstGeom prst="rect">
            <a:avLst/>
          </a:prstGeom>
        </p:spPr>
      </p:pic>
      <p:sp>
        <p:nvSpPr>
          <p:cNvPr id="6" name="Text 2"/>
          <p:cNvSpPr/>
          <p:nvPr/>
        </p:nvSpPr>
        <p:spPr>
          <a:xfrm>
            <a:off x="2121218" y="2479000"/>
            <a:ext cx="2791301" cy="348853"/>
          </a:xfrm>
          <a:prstGeom prst="rect">
            <a:avLst/>
          </a:prstGeom>
          <a:noFill/>
          <a:ln/>
        </p:spPr>
        <p:txBody>
          <a:bodyPr wrap="none" lIns="0" tIns="0" rIns="0" bIns="0" rtlCol="0" anchor="t"/>
          <a:lstStyle/>
          <a:p>
            <a:pPr marL="0" indent="0" algn="l">
              <a:lnSpc>
                <a:spcPts val="2700"/>
              </a:lnSpc>
              <a:buNone/>
            </a:pPr>
            <a:r>
              <a:rPr lang="en-US" sz="2150" dirty="0">
                <a:solidFill>
                  <a:srgbClr val="C9C2C0"/>
                </a:solidFill>
                <a:latin typeface="Gelasio" pitchFamily="34" charset="0"/>
                <a:ea typeface="Gelasio" pitchFamily="34" charset="-122"/>
                <a:cs typeface="Gelasio" pitchFamily="34" charset="-120"/>
              </a:rPr>
              <a:t>Console Input Layer</a:t>
            </a:r>
            <a:endParaRPr lang="en-US" sz="2150" dirty="0"/>
          </a:p>
        </p:txBody>
      </p:sp>
      <p:sp>
        <p:nvSpPr>
          <p:cNvPr id="7" name="Text 3"/>
          <p:cNvSpPr/>
          <p:nvPr/>
        </p:nvSpPr>
        <p:spPr>
          <a:xfrm>
            <a:off x="2121218" y="2961799"/>
            <a:ext cx="8070056" cy="357307"/>
          </a:xfrm>
          <a:prstGeom prst="rect">
            <a:avLst/>
          </a:prstGeom>
          <a:noFill/>
          <a:ln/>
        </p:spPr>
        <p:txBody>
          <a:bodyPr wrap="non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Handles user interaction and input from the console.</a:t>
            </a:r>
            <a:endParaRPr lang="en-US" sz="1750" dirty="0"/>
          </a:p>
        </p:txBody>
      </p:sp>
      <p:pic>
        <p:nvPicPr>
          <p:cNvPr id="8" name="Image 2" descr="preencoded.png"/>
          <p:cNvPicPr>
            <a:picLocks noChangeAspect="1"/>
          </p:cNvPicPr>
          <p:nvPr/>
        </p:nvPicPr>
        <p:blipFill>
          <a:blip r:embed="rId5"/>
          <a:stretch>
            <a:fillRect/>
          </a:stretch>
        </p:blipFill>
        <p:spPr>
          <a:xfrm>
            <a:off x="781526" y="3595568"/>
            <a:ext cx="1116449" cy="1339810"/>
          </a:xfrm>
          <a:prstGeom prst="rect">
            <a:avLst/>
          </a:prstGeom>
        </p:spPr>
      </p:pic>
      <p:sp>
        <p:nvSpPr>
          <p:cNvPr id="9" name="Text 4"/>
          <p:cNvSpPr/>
          <p:nvPr/>
        </p:nvSpPr>
        <p:spPr>
          <a:xfrm>
            <a:off x="2121218" y="3818811"/>
            <a:ext cx="2791301" cy="348853"/>
          </a:xfrm>
          <a:prstGeom prst="rect">
            <a:avLst/>
          </a:prstGeom>
          <a:noFill/>
          <a:ln/>
        </p:spPr>
        <p:txBody>
          <a:bodyPr wrap="none" lIns="0" tIns="0" rIns="0" bIns="0" rtlCol="0" anchor="t"/>
          <a:lstStyle/>
          <a:p>
            <a:pPr marL="0" indent="0" algn="l">
              <a:lnSpc>
                <a:spcPts val="2700"/>
              </a:lnSpc>
              <a:buNone/>
            </a:pPr>
            <a:r>
              <a:rPr lang="en-US" sz="2150" dirty="0">
                <a:solidFill>
                  <a:srgbClr val="C9C2C0"/>
                </a:solidFill>
                <a:latin typeface="Gelasio" pitchFamily="34" charset="0"/>
                <a:ea typeface="Gelasio" pitchFamily="34" charset="-122"/>
                <a:cs typeface="Gelasio" pitchFamily="34" charset="-120"/>
              </a:rPr>
              <a:t>Service Layer</a:t>
            </a:r>
            <a:endParaRPr lang="en-US" sz="2150" dirty="0"/>
          </a:p>
        </p:txBody>
      </p:sp>
      <p:sp>
        <p:nvSpPr>
          <p:cNvPr id="10" name="Text 5"/>
          <p:cNvSpPr/>
          <p:nvPr/>
        </p:nvSpPr>
        <p:spPr>
          <a:xfrm>
            <a:off x="2121218" y="4301609"/>
            <a:ext cx="8070056" cy="357307"/>
          </a:xfrm>
          <a:prstGeom prst="rect">
            <a:avLst/>
          </a:prstGeom>
          <a:noFill/>
          <a:ln/>
        </p:spPr>
        <p:txBody>
          <a:bodyPr wrap="non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Contains business logic and orchestrates data operations.</a:t>
            </a:r>
            <a:endParaRPr lang="en-US" sz="1750" dirty="0"/>
          </a:p>
        </p:txBody>
      </p:sp>
      <p:pic>
        <p:nvPicPr>
          <p:cNvPr id="11" name="Image 3" descr="preencoded.png"/>
          <p:cNvPicPr>
            <a:picLocks noChangeAspect="1"/>
          </p:cNvPicPr>
          <p:nvPr/>
        </p:nvPicPr>
        <p:blipFill>
          <a:blip r:embed="rId6"/>
          <a:stretch>
            <a:fillRect/>
          </a:stretch>
        </p:blipFill>
        <p:spPr>
          <a:xfrm>
            <a:off x="781526" y="4935379"/>
            <a:ext cx="1116449" cy="1339810"/>
          </a:xfrm>
          <a:prstGeom prst="rect">
            <a:avLst/>
          </a:prstGeom>
        </p:spPr>
      </p:pic>
      <p:sp>
        <p:nvSpPr>
          <p:cNvPr id="12" name="Text 6"/>
          <p:cNvSpPr/>
          <p:nvPr/>
        </p:nvSpPr>
        <p:spPr>
          <a:xfrm>
            <a:off x="2121218" y="5158621"/>
            <a:ext cx="2791301" cy="348853"/>
          </a:xfrm>
          <a:prstGeom prst="rect">
            <a:avLst/>
          </a:prstGeom>
          <a:noFill/>
          <a:ln/>
        </p:spPr>
        <p:txBody>
          <a:bodyPr wrap="none" lIns="0" tIns="0" rIns="0" bIns="0" rtlCol="0" anchor="t"/>
          <a:lstStyle/>
          <a:p>
            <a:pPr marL="0" indent="0" algn="l">
              <a:lnSpc>
                <a:spcPts val="2700"/>
              </a:lnSpc>
              <a:buNone/>
            </a:pPr>
            <a:r>
              <a:rPr lang="en-US" sz="2150" dirty="0">
                <a:solidFill>
                  <a:srgbClr val="C9C2C0"/>
                </a:solidFill>
                <a:latin typeface="Gelasio" pitchFamily="34" charset="0"/>
                <a:ea typeface="Gelasio" pitchFamily="34" charset="-122"/>
                <a:cs typeface="Gelasio" pitchFamily="34" charset="-120"/>
              </a:rPr>
              <a:t>DAO Layer</a:t>
            </a:r>
            <a:endParaRPr lang="en-US" sz="2150" dirty="0"/>
          </a:p>
        </p:txBody>
      </p:sp>
      <p:sp>
        <p:nvSpPr>
          <p:cNvPr id="13" name="Text 7"/>
          <p:cNvSpPr/>
          <p:nvPr/>
        </p:nvSpPr>
        <p:spPr>
          <a:xfrm>
            <a:off x="2121218" y="5641419"/>
            <a:ext cx="8070056" cy="357307"/>
          </a:xfrm>
          <a:prstGeom prst="rect">
            <a:avLst/>
          </a:prstGeom>
          <a:noFill/>
          <a:ln/>
        </p:spPr>
        <p:txBody>
          <a:bodyPr wrap="non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Data Access Objects for interacting with the database.</a:t>
            </a:r>
            <a:endParaRPr lang="en-US" sz="1750" dirty="0"/>
          </a:p>
        </p:txBody>
      </p:sp>
      <p:pic>
        <p:nvPicPr>
          <p:cNvPr id="14" name="Image 4" descr="preencoded.png"/>
          <p:cNvPicPr>
            <a:picLocks noChangeAspect="1"/>
          </p:cNvPicPr>
          <p:nvPr/>
        </p:nvPicPr>
        <p:blipFill>
          <a:blip r:embed="rId7"/>
          <a:stretch>
            <a:fillRect/>
          </a:stretch>
        </p:blipFill>
        <p:spPr>
          <a:xfrm>
            <a:off x="781526" y="6275189"/>
            <a:ext cx="1116449" cy="1339810"/>
          </a:xfrm>
          <a:prstGeom prst="rect">
            <a:avLst/>
          </a:prstGeom>
        </p:spPr>
      </p:pic>
      <p:sp>
        <p:nvSpPr>
          <p:cNvPr id="15" name="Text 8"/>
          <p:cNvSpPr/>
          <p:nvPr/>
        </p:nvSpPr>
        <p:spPr>
          <a:xfrm>
            <a:off x="2121218" y="6498431"/>
            <a:ext cx="2791301" cy="348853"/>
          </a:xfrm>
          <a:prstGeom prst="rect">
            <a:avLst/>
          </a:prstGeom>
          <a:noFill/>
          <a:ln/>
        </p:spPr>
        <p:txBody>
          <a:bodyPr wrap="none" lIns="0" tIns="0" rIns="0" bIns="0" rtlCol="0" anchor="t"/>
          <a:lstStyle/>
          <a:p>
            <a:pPr marL="0" indent="0" algn="l">
              <a:lnSpc>
                <a:spcPts val="2700"/>
              </a:lnSpc>
              <a:buNone/>
            </a:pPr>
            <a:r>
              <a:rPr lang="en-US" sz="2150" dirty="0">
                <a:solidFill>
                  <a:srgbClr val="C9C2C0"/>
                </a:solidFill>
                <a:latin typeface="Gelasio" pitchFamily="34" charset="0"/>
                <a:ea typeface="Gelasio" pitchFamily="34" charset="-122"/>
                <a:cs typeface="Gelasio" pitchFamily="34" charset="-120"/>
              </a:rPr>
              <a:t>MySQL Database</a:t>
            </a:r>
            <a:endParaRPr lang="en-US" sz="2150" dirty="0"/>
          </a:p>
        </p:txBody>
      </p:sp>
      <p:sp>
        <p:nvSpPr>
          <p:cNvPr id="16" name="Text 9"/>
          <p:cNvSpPr/>
          <p:nvPr/>
        </p:nvSpPr>
        <p:spPr>
          <a:xfrm>
            <a:off x="2121218" y="6981230"/>
            <a:ext cx="8070056" cy="357307"/>
          </a:xfrm>
          <a:prstGeom prst="rect">
            <a:avLst/>
          </a:prstGeom>
          <a:noFill/>
          <a:ln/>
        </p:spPr>
        <p:txBody>
          <a:bodyPr wrap="none" lIns="0" tIns="0" rIns="0" bIns="0" rtlCol="0" anchor="t"/>
          <a:lstStyle/>
          <a:p>
            <a:pPr marL="0" indent="0" algn="l">
              <a:lnSpc>
                <a:spcPts val="2800"/>
              </a:lnSpc>
              <a:buNone/>
            </a:pPr>
            <a:r>
              <a:rPr lang="en-US" sz="1750" dirty="0">
                <a:solidFill>
                  <a:srgbClr val="C9C2C0"/>
                </a:solidFill>
                <a:latin typeface="Gelasio" pitchFamily="34" charset="0"/>
                <a:ea typeface="Gelasio" pitchFamily="34" charset="-122"/>
                <a:cs typeface="Gelasio" pitchFamily="34" charset="-120"/>
              </a:rPr>
              <a:t>Persistent storage for all application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87591"/>
            <a:ext cx="6459141"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Main Functional Modules</a:t>
            </a:r>
            <a:endParaRPr lang="en-US" sz="4450" dirty="0"/>
          </a:p>
        </p:txBody>
      </p:sp>
      <p:sp>
        <p:nvSpPr>
          <p:cNvPr id="4" name="Shape 1"/>
          <p:cNvSpPr/>
          <p:nvPr/>
        </p:nvSpPr>
        <p:spPr>
          <a:xfrm>
            <a:off x="793790" y="4636532"/>
            <a:ext cx="6407944" cy="1306949"/>
          </a:xfrm>
          <a:prstGeom prst="roundRect">
            <a:avLst>
              <a:gd name="adj" fmla="val 2603"/>
            </a:avLst>
          </a:prstGeom>
          <a:solidFill>
            <a:srgbClr val="373433"/>
          </a:solidFill>
          <a:ln/>
        </p:spPr>
        <p:txBody>
          <a:bodyPr/>
          <a:lstStyle/>
          <a:p>
            <a:endParaRPr lang="en-US"/>
          </a:p>
        </p:txBody>
      </p:sp>
      <p:sp>
        <p:nvSpPr>
          <p:cNvPr id="5" name="Text 2"/>
          <p:cNvSpPr/>
          <p:nvPr/>
        </p:nvSpPr>
        <p:spPr>
          <a:xfrm>
            <a:off x="1020604" y="48633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Student Module</a:t>
            </a:r>
            <a:endParaRPr lang="en-US" sz="2200" dirty="0"/>
          </a:p>
        </p:txBody>
      </p:sp>
      <p:sp>
        <p:nvSpPr>
          <p:cNvPr id="6" name="Text 3"/>
          <p:cNvSpPr/>
          <p:nvPr/>
        </p:nvSpPr>
        <p:spPr>
          <a:xfrm>
            <a:off x="1020604" y="5353764"/>
            <a:ext cx="5954316"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Add, update, delete, and view student records.</a:t>
            </a:r>
            <a:endParaRPr lang="en-US" sz="1750" dirty="0"/>
          </a:p>
        </p:txBody>
      </p:sp>
      <p:sp>
        <p:nvSpPr>
          <p:cNvPr id="7" name="Shape 4"/>
          <p:cNvSpPr/>
          <p:nvPr/>
        </p:nvSpPr>
        <p:spPr>
          <a:xfrm>
            <a:off x="7428548" y="4636532"/>
            <a:ext cx="6408063" cy="1306949"/>
          </a:xfrm>
          <a:prstGeom prst="roundRect">
            <a:avLst>
              <a:gd name="adj" fmla="val 2603"/>
            </a:avLst>
          </a:prstGeom>
          <a:solidFill>
            <a:srgbClr val="373433"/>
          </a:solidFill>
          <a:ln/>
        </p:spPr>
        <p:txBody>
          <a:bodyPr/>
          <a:lstStyle/>
          <a:p>
            <a:endParaRPr lang="en-US"/>
          </a:p>
        </p:txBody>
      </p:sp>
      <p:sp>
        <p:nvSpPr>
          <p:cNvPr id="8" name="Text 5"/>
          <p:cNvSpPr/>
          <p:nvPr/>
        </p:nvSpPr>
        <p:spPr>
          <a:xfrm>
            <a:off x="7655362" y="48633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Course Module</a:t>
            </a:r>
            <a:endParaRPr lang="en-US" sz="2200" dirty="0"/>
          </a:p>
        </p:txBody>
      </p:sp>
      <p:sp>
        <p:nvSpPr>
          <p:cNvPr id="9" name="Text 6"/>
          <p:cNvSpPr/>
          <p:nvPr/>
        </p:nvSpPr>
        <p:spPr>
          <a:xfrm>
            <a:off x="7655362" y="5353764"/>
            <a:ext cx="5954435"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Manage course details and assignments.</a:t>
            </a:r>
            <a:endParaRPr lang="en-US" sz="1750" dirty="0"/>
          </a:p>
        </p:txBody>
      </p:sp>
      <p:sp>
        <p:nvSpPr>
          <p:cNvPr id="10" name="Shape 7"/>
          <p:cNvSpPr/>
          <p:nvPr/>
        </p:nvSpPr>
        <p:spPr>
          <a:xfrm>
            <a:off x="793790" y="6170295"/>
            <a:ext cx="6407944" cy="1306949"/>
          </a:xfrm>
          <a:prstGeom prst="roundRect">
            <a:avLst>
              <a:gd name="adj" fmla="val 2603"/>
            </a:avLst>
          </a:prstGeom>
          <a:solidFill>
            <a:srgbClr val="373433"/>
          </a:solidFill>
          <a:ln/>
        </p:spPr>
        <p:txBody>
          <a:bodyPr/>
          <a:lstStyle/>
          <a:p>
            <a:endParaRPr lang="en-US"/>
          </a:p>
        </p:txBody>
      </p:sp>
      <p:sp>
        <p:nvSpPr>
          <p:cNvPr id="11" name="Text 8"/>
          <p:cNvSpPr/>
          <p:nvPr/>
        </p:nvSpPr>
        <p:spPr>
          <a:xfrm>
            <a:off x="1020604" y="6397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Fees Module</a:t>
            </a:r>
            <a:endParaRPr lang="en-US" sz="2200" dirty="0"/>
          </a:p>
        </p:txBody>
      </p:sp>
      <p:sp>
        <p:nvSpPr>
          <p:cNvPr id="12" name="Text 9"/>
          <p:cNvSpPr/>
          <p:nvPr/>
        </p:nvSpPr>
        <p:spPr>
          <a:xfrm>
            <a:off x="1020604" y="6887528"/>
            <a:ext cx="5954316"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Track student fee payments and balances.</a:t>
            </a:r>
            <a:endParaRPr lang="en-US" sz="1750" dirty="0"/>
          </a:p>
        </p:txBody>
      </p:sp>
      <p:sp>
        <p:nvSpPr>
          <p:cNvPr id="13" name="Shape 10"/>
          <p:cNvSpPr/>
          <p:nvPr/>
        </p:nvSpPr>
        <p:spPr>
          <a:xfrm>
            <a:off x="7428548" y="6170295"/>
            <a:ext cx="6408063" cy="1306949"/>
          </a:xfrm>
          <a:prstGeom prst="roundRect">
            <a:avLst>
              <a:gd name="adj" fmla="val 2603"/>
            </a:avLst>
          </a:prstGeom>
          <a:solidFill>
            <a:srgbClr val="373433"/>
          </a:solidFill>
          <a:ln/>
        </p:spPr>
        <p:txBody>
          <a:bodyPr/>
          <a:lstStyle/>
          <a:p>
            <a:endParaRPr lang="en-US"/>
          </a:p>
        </p:txBody>
      </p:sp>
      <p:sp>
        <p:nvSpPr>
          <p:cNvPr id="14" name="Text 11"/>
          <p:cNvSpPr/>
          <p:nvPr/>
        </p:nvSpPr>
        <p:spPr>
          <a:xfrm>
            <a:off x="7655362" y="6397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Search Module</a:t>
            </a:r>
            <a:endParaRPr lang="en-US" sz="2200" dirty="0"/>
          </a:p>
        </p:txBody>
      </p:sp>
      <p:sp>
        <p:nvSpPr>
          <p:cNvPr id="15" name="Text 12"/>
          <p:cNvSpPr/>
          <p:nvPr/>
        </p:nvSpPr>
        <p:spPr>
          <a:xfrm>
            <a:off x="7655362" y="6887528"/>
            <a:ext cx="5954435"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Search for students, courses, or fees using various criteria.</a:t>
            </a:r>
            <a:endParaRPr lang="en-US" sz="1750" dirty="0"/>
          </a:p>
        </p:txBody>
      </p:sp>
      <p:sp>
        <p:nvSpPr>
          <p:cNvPr id="16" name="Rectangle 15">
            <a:extLst>
              <a:ext uri="{FF2B5EF4-FFF2-40B4-BE49-F238E27FC236}">
                <a16:creationId xmlns:a16="http://schemas.microsoft.com/office/drawing/2014/main" id="{51DCE982-A3FF-4FD4-C4A6-EDDB49653CE1}"/>
              </a:ext>
            </a:extLst>
          </p:cNvPr>
          <p:cNvSpPr/>
          <p:nvPr/>
        </p:nvSpPr>
        <p:spPr>
          <a:xfrm>
            <a:off x="12575360" y="7789762"/>
            <a:ext cx="1956121" cy="358815"/>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999977" y="370184"/>
            <a:ext cx="7260788"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Entity-Relationship Diagram</a:t>
            </a:r>
            <a:endParaRPr lang="en-US" sz="4450" dirty="0"/>
          </a:p>
        </p:txBody>
      </p:sp>
      <p:sp>
        <p:nvSpPr>
          <p:cNvPr id="4" name="Text 1"/>
          <p:cNvSpPr/>
          <p:nvPr/>
        </p:nvSpPr>
        <p:spPr>
          <a:xfrm>
            <a:off x="3629588" y="1093806"/>
            <a:ext cx="8373359"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Visual representation of the database schema and relationships between key entities.</a:t>
            </a:r>
            <a:endParaRPr lang="en-US" sz="1750" dirty="0"/>
          </a:p>
        </p:txBody>
      </p:sp>
      <p:sp>
        <p:nvSpPr>
          <p:cNvPr id="5" name="Rectangle 4">
            <a:extLst>
              <a:ext uri="{FF2B5EF4-FFF2-40B4-BE49-F238E27FC236}">
                <a16:creationId xmlns:a16="http://schemas.microsoft.com/office/drawing/2014/main" id="{48BA148B-06D0-15D2-64A2-592F62D4B3C9}"/>
              </a:ext>
            </a:extLst>
          </p:cNvPr>
          <p:cNvSpPr/>
          <p:nvPr/>
        </p:nvSpPr>
        <p:spPr>
          <a:xfrm>
            <a:off x="12575360" y="7789762"/>
            <a:ext cx="1956121" cy="358815"/>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26084BC8-8862-E017-CC37-A99B3D5202C5}"/>
              </a:ext>
            </a:extLst>
          </p:cNvPr>
          <p:cNvPicPr>
            <a:picLocks noChangeAspect="1"/>
          </p:cNvPicPr>
          <p:nvPr/>
        </p:nvPicPr>
        <p:blipFill>
          <a:blip r:embed="rId3"/>
          <a:stretch>
            <a:fillRect/>
          </a:stretch>
        </p:blipFill>
        <p:spPr>
          <a:xfrm>
            <a:off x="2746556" y="1658434"/>
            <a:ext cx="9256391" cy="6001150"/>
          </a:xfrm>
          <a:prstGeom prst="rect">
            <a:avLst/>
          </a:prstGeom>
        </p:spPr>
      </p:pic>
      <p:sp>
        <p:nvSpPr>
          <p:cNvPr id="10" name="Rectangle 9">
            <a:extLst>
              <a:ext uri="{FF2B5EF4-FFF2-40B4-BE49-F238E27FC236}">
                <a16:creationId xmlns:a16="http://schemas.microsoft.com/office/drawing/2014/main" id="{214672E5-3933-BA12-BE0B-8DAB61BC7F3C}"/>
              </a:ext>
            </a:extLst>
          </p:cNvPr>
          <p:cNvSpPr/>
          <p:nvPr/>
        </p:nvSpPr>
        <p:spPr>
          <a:xfrm>
            <a:off x="8843058" y="7002683"/>
            <a:ext cx="3159889" cy="585353"/>
          </a:xfrm>
          <a:prstGeom prst="rect">
            <a:avLst/>
          </a:prstGeom>
          <a:solidFill>
            <a:srgbClr val="44444C"/>
          </a:solidFill>
          <a:ln>
            <a:solidFill>
              <a:srgbClr val="4444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8642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Challenges Faced During Development</a:t>
            </a:r>
            <a:endParaRPr lang="en-US" sz="4450" dirty="0"/>
          </a:p>
        </p:txBody>
      </p:sp>
      <p:sp>
        <p:nvSpPr>
          <p:cNvPr id="4" name="Text 1"/>
          <p:cNvSpPr/>
          <p:nvPr/>
        </p:nvSpPr>
        <p:spPr>
          <a:xfrm>
            <a:off x="6280190" y="3644146"/>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Hibernate Configuration:</a:t>
            </a:r>
            <a:r>
              <a:rPr lang="en-US" sz="1750" dirty="0">
                <a:solidFill>
                  <a:srgbClr val="C9C2C0"/>
                </a:solidFill>
                <a:latin typeface="Gelasio" pitchFamily="34" charset="0"/>
                <a:ea typeface="Gelasio" pitchFamily="34" charset="-122"/>
                <a:cs typeface="Gelasio" pitchFamily="34" charset="-120"/>
              </a:rPr>
              <a:t> Initial setup and mapping complexities, particularly with different database dialects and connection pooling.</a:t>
            </a:r>
            <a:endParaRPr lang="en-US" sz="1750" dirty="0"/>
          </a:p>
        </p:txBody>
      </p:sp>
      <p:sp>
        <p:nvSpPr>
          <p:cNvPr id="5" name="Text 2"/>
          <p:cNvSpPr/>
          <p:nvPr/>
        </p:nvSpPr>
        <p:spPr>
          <a:xfrm>
            <a:off x="6280190" y="444924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Console Input Handling:</a:t>
            </a:r>
            <a:r>
              <a:rPr lang="en-US" sz="1750" dirty="0">
                <a:solidFill>
                  <a:srgbClr val="C9C2C0"/>
                </a:solidFill>
                <a:latin typeface="Gelasio" pitchFamily="34" charset="0"/>
                <a:ea typeface="Gelasio" pitchFamily="34" charset="-122"/>
                <a:cs typeface="Gelasio" pitchFamily="34" charset="-120"/>
              </a:rPr>
              <a:t> Ensuring robust and error-free user input parsing and validation in a text-based environment.</a:t>
            </a:r>
            <a:endParaRPr lang="en-US" sz="1750" dirty="0"/>
          </a:p>
        </p:txBody>
      </p:sp>
      <p:sp>
        <p:nvSpPr>
          <p:cNvPr id="6" name="Text 3"/>
          <p:cNvSpPr/>
          <p:nvPr/>
        </p:nvSpPr>
        <p:spPr>
          <a:xfrm>
            <a:off x="6280190" y="5254347"/>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Relationship Management:</a:t>
            </a:r>
            <a:r>
              <a:rPr lang="en-US" sz="1750" dirty="0">
                <a:solidFill>
                  <a:srgbClr val="C9C2C0"/>
                </a:solidFill>
                <a:latin typeface="Gelasio" pitchFamily="34" charset="0"/>
                <a:ea typeface="Gelasio" pitchFamily="34" charset="-122"/>
                <a:cs typeface="Gelasio" pitchFamily="34" charset="-120"/>
              </a:rPr>
              <a:t> Correctly defining and managing one-to-many and many-to-many relationships between entities in Hibernate.</a:t>
            </a:r>
            <a:endParaRPr lang="en-US" sz="1750" dirty="0"/>
          </a:p>
        </p:txBody>
      </p:sp>
      <p:sp>
        <p:nvSpPr>
          <p:cNvPr id="7" name="Rectangle 6">
            <a:extLst>
              <a:ext uri="{FF2B5EF4-FFF2-40B4-BE49-F238E27FC236}">
                <a16:creationId xmlns:a16="http://schemas.microsoft.com/office/drawing/2014/main" id="{55312E32-3664-3E32-EA8A-9B7C1F21CACD}"/>
              </a:ext>
            </a:extLst>
          </p:cNvPr>
          <p:cNvSpPr/>
          <p:nvPr/>
        </p:nvSpPr>
        <p:spPr>
          <a:xfrm>
            <a:off x="12575360" y="7789762"/>
            <a:ext cx="1956121" cy="358815"/>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86606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Future Enhancements</a:t>
            </a:r>
            <a:endParaRPr lang="en-US" sz="4450" dirty="0"/>
          </a:p>
        </p:txBody>
      </p:sp>
      <p:sp>
        <p:nvSpPr>
          <p:cNvPr id="4" name="Shape 1"/>
          <p:cNvSpPr/>
          <p:nvPr/>
        </p:nvSpPr>
        <p:spPr>
          <a:xfrm>
            <a:off x="793790" y="1915001"/>
            <a:ext cx="510302" cy="510302"/>
          </a:xfrm>
          <a:prstGeom prst="roundRect">
            <a:avLst>
              <a:gd name="adj" fmla="val 6667"/>
            </a:avLst>
          </a:prstGeom>
          <a:solidFill>
            <a:srgbClr val="373433"/>
          </a:solidFill>
          <a:ln/>
        </p:spPr>
        <p:txBody>
          <a:bodyPr/>
          <a:lstStyle/>
          <a:p>
            <a:endParaRPr lang="en-US"/>
          </a:p>
        </p:txBody>
      </p:sp>
      <p:sp>
        <p:nvSpPr>
          <p:cNvPr id="5" name="Text 2"/>
          <p:cNvSpPr/>
          <p:nvPr/>
        </p:nvSpPr>
        <p:spPr>
          <a:xfrm>
            <a:off x="878860" y="195750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1</a:t>
            </a:r>
            <a:endParaRPr lang="en-US" sz="2650" dirty="0"/>
          </a:p>
        </p:txBody>
      </p:sp>
      <p:sp>
        <p:nvSpPr>
          <p:cNvPr id="8" name="Shape 5"/>
          <p:cNvSpPr/>
          <p:nvPr/>
        </p:nvSpPr>
        <p:spPr>
          <a:xfrm>
            <a:off x="793790" y="3299817"/>
            <a:ext cx="510302" cy="510302"/>
          </a:xfrm>
          <a:prstGeom prst="roundRect">
            <a:avLst>
              <a:gd name="adj" fmla="val 6667"/>
            </a:avLst>
          </a:prstGeom>
          <a:solidFill>
            <a:srgbClr val="373433"/>
          </a:solidFill>
          <a:ln/>
        </p:spPr>
        <p:txBody>
          <a:bodyPr/>
          <a:lstStyle/>
          <a:p>
            <a:endParaRPr lang="en-US"/>
          </a:p>
        </p:txBody>
      </p:sp>
      <p:sp>
        <p:nvSpPr>
          <p:cNvPr id="9" name="Text 6"/>
          <p:cNvSpPr/>
          <p:nvPr/>
        </p:nvSpPr>
        <p:spPr>
          <a:xfrm>
            <a:off x="878860" y="334232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2</a:t>
            </a:r>
            <a:endParaRPr lang="en-US" sz="2650" dirty="0"/>
          </a:p>
        </p:txBody>
      </p:sp>
      <p:sp>
        <p:nvSpPr>
          <p:cNvPr id="10" name="Text 7"/>
          <p:cNvSpPr/>
          <p:nvPr/>
        </p:nvSpPr>
        <p:spPr>
          <a:xfrm>
            <a:off x="1530906" y="1818390"/>
            <a:ext cx="3197423"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CSV Export Functionality</a:t>
            </a:r>
            <a:endParaRPr lang="en-US" sz="2200" dirty="0"/>
          </a:p>
        </p:txBody>
      </p:sp>
      <p:sp>
        <p:nvSpPr>
          <p:cNvPr id="11" name="Text 8"/>
          <p:cNvSpPr/>
          <p:nvPr/>
        </p:nvSpPr>
        <p:spPr>
          <a:xfrm>
            <a:off x="1530905" y="2131643"/>
            <a:ext cx="8648105"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Allow data to be </a:t>
            </a:r>
            <a:r>
              <a:rPr lang="en-US" sz="1750" dirty="0">
                <a:solidFill>
                  <a:schemeClr val="bg2">
                    <a:lumMod val="75000"/>
                  </a:schemeClr>
                </a:solidFill>
                <a:latin typeface="Gelasio" pitchFamily="34" charset="0"/>
                <a:ea typeface="Gelasio" pitchFamily="34" charset="-122"/>
                <a:cs typeface="Gelasio" pitchFamily="34" charset="-120"/>
              </a:rPr>
              <a:t>exported</a:t>
            </a:r>
            <a:r>
              <a:rPr lang="en-US" sz="1750" dirty="0">
                <a:solidFill>
                  <a:srgbClr val="C9C2C0"/>
                </a:solidFill>
                <a:latin typeface="Gelasio" pitchFamily="34" charset="0"/>
                <a:ea typeface="Gelasio" pitchFamily="34" charset="-122"/>
                <a:cs typeface="Gelasio" pitchFamily="34" charset="-120"/>
              </a:rPr>
              <a:t> to CSV format for reporting and external use.</a:t>
            </a:r>
            <a:endParaRPr lang="en-US" sz="1750" dirty="0"/>
          </a:p>
        </p:txBody>
      </p:sp>
      <p:sp>
        <p:nvSpPr>
          <p:cNvPr id="12" name="Shape 9"/>
          <p:cNvSpPr/>
          <p:nvPr/>
        </p:nvSpPr>
        <p:spPr>
          <a:xfrm>
            <a:off x="793790" y="4684633"/>
            <a:ext cx="510302" cy="510302"/>
          </a:xfrm>
          <a:prstGeom prst="roundRect">
            <a:avLst>
              <a:gd name="adj" fmla="val 6667"/>
            </a:avLst>
          </a:prstGeom>
          <a:solidFill>
            <a:srgbClr val="373433"/>
          </a:solidFill>
          <a:ln/>
        </p:spPr>
        <p:txBody>
          <a:bodyPr/>
          <a:lstStyle/>
          <a:p>
            <a:endParaRPr lang="en-US"/>
          </a:p>
        </p:txBody>
      </p:sp>
      <p:sp>
        <p:nvSpPr>
          <p:cNvPr id="13" name="Text 10"/>
          <p:cNvSpPr/>
          <p:nvPr/>
        </p:nvSpPr>
        <p:spPr>
          <a:xfrm>
            <a:off x="878860" y="47271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3</a:t>
            </a:r>
            <a:endParaRPr lang="en-US" sz="2650" dirty="0"/>
          </a:p>
        </p:txBody>
      </p:sp>
      <p:sp>
        <p:nvSpPr>
          <p:cNvPr id="14" name="Text 11"/>
          <p:cNvSpPr/>
          <p:nvPr/>
        </p:nvSpPr>
        <p:spPr>
          <a:xfrm>
            <a:off x="1530906" y="3200637"/>
            <a:ext cx="3578423"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Comprehensive Unit Testing</a:t>
            </a:r>
            <a:endParaRPr lang="en-US" sz="2200" dirty="0"/>
          </a:p>
        </p:txBody>
      </p:sp>
      <p:sp>
        <p:nvSpPr>
          <p:cNvPr id="15" name="Text 12"/>
          <p:cNvSpPr/>
          <p:nvPr/>
        </p:nvSpPr>
        <p:spPr>
          <a:xfrm>
            <a:off x="1530904" y="3554967"/>
            <a:ext cx="8648105"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Develop extensive unit tests for all modules to ensure code reliability and stability.</a:t>
            </a:r>
            <a:endParaRPr lang="en-US" sz="1750" dirty="0"/>
          </a:p>
        </p:txBody>
      </p:sp>
      <p:sp>
        <p:nvSpPr>
          <p:cNvPr id="17" name="Text 14"/>
          <p:cNvSpPr/>
          <p:nvPr/>
        </p:nvSpPr>
        <p:spPr>
          <a:xfrm>
            <a:off x="878860" y="6111954"/>
            <a:ext cx="340162" cy="42529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8" name="Text 15"/>
          <p:cNvSpPr/>
          <p:nvPr/>
        </p:nvSpPr>
        <p:spPr>
          <a:xfrm>
            <a:off x="1530904" y="4684633"/>
            <a:ext cx="357187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GUI or Spring Boot Upgrade</a:t>
            </a:r>
            <a:endParaRPr lang="en-US" sz="2200" dirty="0"/>
          </a:p>
        </p:txBody>
      </p:sp>
      <p:sp>
        <p:nvSpPr>
          <p:cNvPr id="19" name="Text 16"/>
          <p:cNvSpPr/>
          <p:nvPr/>
        </p:nvSpPr>
        <p:spPr>
          <a:xfrm>
            <a:off x="1530906" y="4978291"/>
            <a:ext cx="8648105"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Transition to a graphical user interface (GUI) or a web-based application using Spring Boot for enhanced user experience and scalability.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65020"/>
            <a:ext cx="5982653"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Conclusion &amp; Learnings</a:t>
            </a:r>
            <a:endParaRPr lang="en-US" sz="4450" dirty="0"/>
          </a:p>
        </p:txBody>
      </p:sp>
      <p:sp>
        <p:nvSpPr>
          <p:cNvPr id="4" name="Text 1"/>
          <p:cNvSpPr/>
          <p:nvPr/>
        </p:nvSpPr>
        <p:spPr>
          <a:xfrm>
            <a:off x="6620351" y="3369112"/>
            <a:ext cx="7216259" cy="254031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This project provided invaluable experience in full-stack Java development, focusing on database interaction with Hibernate. It honed skills in layered architecture, object-relational mapping, and robust console application design. The challenges encountered were significant learning opportunities, reinforcing the importance of meticulous configuration and error handling. This foundation is crucial for future, more complex enterprise applications.</a:t>
            </a:r>
            <a:endParaRPr lang="en-US" sz="1750" dirty="0"/>
          </a:p>
        </p:txBody>
      </p:sp>
      <p:sp>
        <p:nvSpPr>
          <p:cNvPr id="5" name="Shape 2"/>
          <p:cNvSpPr/>
          <p:nvPr/>
        </p:nvSpPr>
        <p:spPr>
          <a:xfrm>
            <a:off x="6280190" y="3113961"/>
            <a:ext cx="30480" cy="3050619"/>
          </a:xfrm>
          <a:prstGeom prst="rect">
            <a:avLst/>
          </a:prstGeom>
          <a:solidFill>
            <a:srgbClr val="C49F8C"/>
          </a:solidFill>
          <a:ln/>
        </p:spPr>
        <p:txBody>
          <a:bodyPr/>
          <a:lstStyle/>
          <a:p>
            <a:endParaRPr lang="en-US"/>
          </a:p>
        </p:txBody>
      </p:sp>
      <p:sp>
        <p:nvSpPr>
          <p:cNvPr id="6" name="Rectangle 5">
            <a:extLst>
              <a:ext uri="{FF2B5EF4-FFF2-40B4-BE49-F238E27FC236}">
                <a16:creationId xmlns:a16="http://schemas.microsoft.com/office/drawing/2014/main" id="{64227A34-81F5-F24C-7888-218B68AAF2B1}"/>
              </a:ext>
            </a:extLst>
          </p:cNvPr>
          <p:cNvSpPr/>
          <p:nvPr/>
        </p:nvSpPr>
        <p:spPr>
          <a:xfrm>
            <a:off x="12575360" y="7789762"/>
            <a:ext cx="1956121" cy="358815"/>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TotalTime>
  <Words>426</Words>
  <Application>Microsoft Office PowerPoint</Application>
  <PresentationFormat>Custom</PresentationFormat>
  <Paragraphs>67</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Amar Jeet</cp:lastModifiedBy>
  <cp:revision>2</cp:revision>
  <dcterms:created xsi:type="dcterms:W3CDTF">2025-07-05T16:16:25Z</dcterms:created>
  <dcterms:modified xsi:type="dcterms:W3CDTF">2025-07-05T18:01:06Z</dcterms:modified>
</cp:coreProperties>
</file>